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6" r:id="rId2"/>
    <p:sldId id="267" r:id="rId3"/>
    <p:sldId id="268" r:id="rId4"/>
    <p:sldId id="269" r:id="rId5"/>
    <p:sldId id="270" r:id="rId6"/>
    <p:sldId id="257" r:id="rId7"/>
    <p:sldId id="258" r:id="rId8"/>
    <p:sldId id="260" r:id="rId9"/>
    <p:sldId id="261" r:id="rId10"/>
    <p:sldId id="264" r:id="rId11"/>
    <p:sldId id="273" r:id="rId12"/>
    <p:sldId id="271" r:id="rId13"/>
    <p:sldId id="277" r:id="rId14"/>
    <p:sldId id="278" r:id="rId15"/>
    <p:sldId id="272" r:id="rId16"/>
    <p:sldId id="265" r:id="rId17"/>
    <p:sldId id="276" r:id="rId18"/>
    <p:sldId id="274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2244" y="-7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CD3307-340E-4A0A-9DB9-DDF0F1599EA7}" type="datetimeFigureOut">
              <a:rPr lang="en-US" smtClean="0"/>
              <a:pPr/>
              <a:t>1/12/2011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9D5D4E-37A6-468D-B5D7-241072EECFB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9D5D4E-37A6-468D-B5D7-241072EECFB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A34EA55-33C1-42BF-BD95-3154A3DE739A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9E562-68B5-4C7A-9171-B5A53AF1733C}" type="datetimeFigureOut">
              <a:rPr lang="en-US" smtClean="0"/>
              <a:pPr/>
              <a:t>1/12/2011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651E5-A180-4580-99B6-1C55699C30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9E562-68B5-4C7A-9171-B5A53AF1733C}" type="datetimeFigureOut">
              <a:rPr lang="en-US" smtClean="0"/>
              <a:pPr/>
              <a:t>1/12/2011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651E5-A180-4580-99B6-1C55699C30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9E562-68B5-4C7A-9171-B5A53AF1733C}" type="datetimeFigureOut">
              <a:rPr lang="en-US" smtClean="0"/>
              <a:pPr/>
              <a:t>1/12/2011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651E5-A180-4580-99B6-1C55699C30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9E562-68B5-4C7A-9171-B5A53AF1733C}" type="datetimeFigureOut">
              <a:rPr lang="en-US" smtClean="0"/>
              <a:pPr/>
              <a:t>1/12/2011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651E5-A180-4580-99B6-1C55699C30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9E562-68B5-4C7A-9171-B5A53AF1733C}" type="datetimeFigureOut">
              <a:rPr lang="en-US" smtClean="0"/>
              <a:pPr/>
              <a:t>1/12/2011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651E5-A180-4580-99B6-1C55699C30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9E562-68B5-4C7A-9171-B5A53AF1733C}" type="datetimeFigureOut">
              <a:rPr lang="en-US" smtClean="0"/>
              <a:pPr/>
              <a:t>1/12/2011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651E5-A180-4580-99B6-1C55699C30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9E562-68B5-4C7A-9171-B5A53AF1733C}" type="datetimeFigureOut">
              <a:rPr lang="en-US" smtClean="0"/>
              <a:pPr/>
              <a:t>1/12/2011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651E5-A180-4580-99B6-1C55699C30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9E562-68B5-4C7A-9171-B5A53AF1733C}" type="datetimeFigureOut">
              <a:rPr lang="en-US" smtClean="0"/>
              <a:pPr/>
              <a:t>1/12/2011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651E5-A180-4580-99B6-1C55699C30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9E562-68B5-4C7A-9171-B5A53AF1733C}" type="datetimeFigureOut">
              <a:rPr lang="en-US" smtClean="0"/>
              <a:pPr/>
              <a:t>1/12/2011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651E5-A180-4580-99B6-1C55699C30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9E562-68B5-4C7A-9171-B5A53AF1733C}" type="datetimeFigureOut">
              <a:rPr lang="en-US" smtClean="0"/>
              <a:pPr/>
              <a:t>1/12/2011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651E5-A180-4580-99B6-1C55699C30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9E562-68B5-4C7A-9171-B5A53AF1733C}" type="datetimeFigureOut">
              <a:rPr lang="en-US" smtClean="0"/>
              <a:pPr/>
              <a:t>1/12/2011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651E5-A180-4580-99B6-1C55699C30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9E562-68B5-4C7A-9171-B5A53AF1733C}" type="datetimeFigureOut">
              <a:rPr lang="en-US" smtClean="0"/>
              <a:pPr/>
              <a:t>1/12/2011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651E5-A180-4580-99B6-1C55699C30A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prowl.rockefeller.edu/aainfo/contents.htm" TargetMode="External"/><Relationship Id="rId2" Type="http://schemas.openxmlformats.org/officeDocument/2006/relationships/hyperlink" Target="http://www.ebi.ac.uk/thornton-srv/software/PROCHECK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990600"/>
            <a:ext cx="9144000" cy="1470025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rgbClr val="3333CC"/>
                </a:solidFill>
              </a:rPr>
              <a:t>Protein Structure</a:t>
            </a:r>
          </a:p>
        </p:txBody>
      </p:sp>
      <p:pic>
        <p:nvPicPr>
          <p:cNvPr id="4099" name="Picture 9" descr="b101fr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3352800"/>
            <a:ext cx="4287838" cy="321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876800" cy="669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Group 1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1510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Box 10"/>
            <p:cNvSpPr txBox="1"/>
            <p:nvPr/>
          </p:nvSpPr>
          <p:spPr>
            <a:xfrm>
              <a:off x="5867400" y="4267200"/>
              <a:ext cx="7555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Lysine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38" y="0"/>
            <a:ext cx="5572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Secondary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Angle: phi, psi, omega</a:t>
            </a:r>
          </a:p>
          <a:p>
            <a:r>
              <a:rPr lang="en-US" dirty="0" smtClean="0"/>
              <a:t>Structure: </a:t>
            </a:r>
          </a:p>
          <a:p>
            <a:pPr lvl="1"/>
            <a:r>
              <a:rPr lang="en-US" dirty="0" smtClean="0"/>
              <a:t>Alpha helix, </a:t>
            </a:r>
          </a:p>
          <a:p>
            <a:pPr lvl="1"/>
            <a:r>
              <a:rPr lang="en-US" dirty="0"/>
              <a:t>B</a:t>
            </a:r>
            <a:r>
              <a:rPr lang="en-US" dirty="0" smtClean="0"/>
              <a:t>eta sheet, </a:t>
            </a:r>
          </a:p>
          <a:p>
            <a:pPr lvl="1"/>
            <a:r>
              <a:rPr lang="en-US" dirty="0" smtClean="0"/>
              <a:t>Loops and turns, </a:t>
            </a:r>
          </a:p>
          <a:p>
            <a:pPr lvl="1"/>
            <a:r>
              <a:rPr lang="en-US" dirty="0"/>
              <a:t>F</a:t>
            </a:r>
            <a:r>
              <a:rPr lang="en-US" dirty="0" smtClean="0"/>
              <a:t>olds and motifs, 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urns or loop region, 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andom coil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9144"/>
            <a:ext cx="7696200" cy="6772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0"/>
            <a:ext cx="56626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from PROCHECK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8686800" cy="23622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1900" dirty="0" smtClean="0"/>
          </a:p>
          <a:p>
            <a:pPr>
              <a:buFontTx/>
              <a:buChar char="-"/>
            </a:pPr>
            <a:r>
              <a:rPr lang="en-US" sz="1900" dirty="0" err="1" smtClean="0"/>
              <a:t>Ramachandran</a:t>
            </a:r>
            <a:r>
              <a:rPr lang="en-US" sz="1900" dirty="0" smtClean="0"/>
              <a:t> plot and other information</a:t>
            </a:r>
          </a:p>
          <a:p>
            <a:pPr lvl="1">
              <a:buFontTx/>
              <a:buChar char="-"/>
            </a:pPr>
            <a:r>
              <a:rPr lang="en-US" sz="1900" dirty="0" smtClean="0">
                <a:hlinkClick r:id="rId2"/>
              </a:rPr>
              <a:t>http://www.ebi.ac.uk/thornton-srv/software/PROCHECK/</a:t>
            </a:r>
            <a:r>
              <a:rPr lang="en-US" sz="1900" dirty="0" smtClean="0"/>
              <a:t> </a:t>
            </a:r>
          </a:p>
          <a:p>
            <a:pPr lvl="1">
              <a:buNone/>
            </a:pPr>
            <a:endParaRPr lang="en-US" sz="1900" dirty="0"/>
          </a:p>
          <a:p>
            <a:pPr marL="342900" lvl="1" indent="-342900">
              <a:buFontTx/>
              <a:buChar char="-"/>
            </a:pPr>
            <a:r>
              <a:rPr lang="en-US" sz="1900" dirty="0" smtClean="0"/>
              <a:t>About amino acid: </a:t>
            </a:r>
          </a:p>
          <a:p>
            <a:pPr marL="742950" lvl="2" indent="-342900">
              <a:buFontTx/>
              <a:buChar char="-"/>
            </a:pPr>
            <a:r>
              <a:rPr lang="en-US" sz="1900" dirty="0" smtClean="0">
                <a:hlinkClick r:id="rId3"/>
              </a:rPr>
              <a:t>http://prowl.rockefeller.edu/aainfo/contents.htm</a:t>
            </a:r>
            <a:endParaRPr lang="en-US" sz="1900" dirty="0" smtClean="0"/>
          </a:p>
          <a:p>
            <a:pPr>
              <a:buFontTx/>
              <a:buChar char="-"/>
            </a:pPr>
            <a:endParaRPr lang="en-US" sz="1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731838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Ramachandran</a:t>
            </a:r>
            <a:r>
              <a:rPr lang="en-US" dirty="0" smtClean="0"/>
              <a:t> plot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795827"/>
            <a:ext cx="5715000" cy="6062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2590800"/>
          <a:ext cx="8763000" cy="276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1000"/>
                <a:gridCol w="1879600"/>
                <a:gridCol w="3962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Structure configuration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Amino</a:t>
                      </a:r>
                      <a:r>
                        <a:rPr lang="en-US" baseline="0" dirty="0" smtClean="0"/>
                        <a:t> acid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Comments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Propensity for alpha helix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Ala, </a:t>
                      </a:r>
                      <a:r>
                        <a:rPr lang="en-US" dirty="0" err="1" smtClean="0"/>
                        <a:t>Leu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Glu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Smaller</a:t>
                      </a:r>
                      <a:r>
                        <a:rPr lang="en-US" baseline="0" dirty="0" smtClean="0"/>
                        <a:t> size and no </a:t>
                      </a:r>
                      <a:r>
                        <a:rPr lang="en-US" baseline="0" dirty="0" err="1" smtClean="0"/>
                        <a:t>bulkyness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Disrupt alpha helix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Ser,</a:t>
                      </a:r>
                      <a:r>
                        <a:rPr lang="en-US" baseline="0" dirty="0" smtClean="0"/>
                        <a:t> Asp, </a:t>
                      </a:r>
                      <a:r>
                        <a:rPr lang="en-US" baseline="0" dirty="0" err="1" smtClean="0"/>
                        <a:t>Asn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Propensity</a:t>
                      </a:r>
                      <a:r>
                        <a:rPr lang="en-US" baseline="0" dirty="0" smtClean="0"/>
                        <a:t> for beta-sheets, also disrupt alpha helix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Val and Ile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Side chain project out</a:t>
                      </a:r>
                      <a:r>
                        <a:rPr lang="en-US" baseline="0" dirty="0" smtClean="0"/>
                        <a:t> of plane and thus conducive to sheet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Propensity for turns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Gly</a:t>
                      </a:r>
                      <a:r>
                        <a:rPr lang="en-US" dirty="0" smtClean="0"/>
                        <a:t>, Pro, Asp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52600" y="685800"/>
            <a:ext cx="58816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Structural configuration for some amino acid</a:t>
            </a:r>
            <a:endParaRPr lang="en-US" sz="2400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Components of Tertiary Structure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b="1" dirty="0" smtClean="0"/>
              <a:t>Fold</a:t>
            </a:r>
            <a:r>
              <a:rPr lang="en-US" sz="2400" dirty="0" smtClean="0"/>
              <a:t> – used differently in different contexts – most broadly a reproducible and recognizable 3 dimensional arrangement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 dirty="0" smtClean="0"/>
              <a:t>Domain</a:t>
            </a:r>
            <a:r>
              <a:rPr lang="en-US" sz="2400" dirty="0" smtClean="0"/>
              <a:t> – a compact and self folding component of the protein that usually represents a discreet structural and functional unit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 dirty="0" smtClean="0"/>
              <a:t>Motif</a:t>
            </a:r>
            <a:r>
              <a:rPr lang="en-US" sz="2400" dirty="0" smtClean="0"/>
              <a:t> (aka </a:t>
            </a:r>
            <a:r>
              <a:rPr lang="en-US" sz="2400" dirty="0" err="1" smtClean="0"/>
              <a:t>supersecondary</a:t>
            </a:r>
            <a:r>
              <a:rPr lang="en-US" sz="2400" dirty="0" smtClean="0"/>
              <a:t> structure) a recognizable subcomponent of the fold – several motifs usually comprise a domain</a:t>
            </a:r>
            <a:br>
              <a:rPr lang="en-US" sz="2400" dirty="0" smtClean="0"/>
            </a:br>
            <a:endParaRPr lang="en-US" sz="24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dirty="0" smtClean="0"/>
              <a:t>Like all fields these terms are not used strictly making capturing data that conforms to these terms all the more difficult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question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71800" y="228600"/>
            <a:ext cx="3061253" cy="599139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79438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3000" b="1" smtClean="0">
                <a:solidFill>
                  <a:srgbClr val="3333CC"/>
                </a:solidFill>
              </a:rPr>
              <a:t>Biology/Chemistry of Protein Structure</a:t>
            </a:r>
          </a:p>
        </p:txBody>
      </p:sp>
      <p:sp>
        <p:nvSpPr>
          <p:cNvPr id="7171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914400" y="1828800"/>
            <a:ext cx="2362200" cy="4648200"/>
          </a:xfrm>
          <a:noFill/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b="1" smtClean="0"/>
              <a:t>Primary</a:t>
            </a:r>
          </a:p>
          <a:p>
            <a:pPr eaLnBrk="1" hangingPunct="1">
              <a:buFontTx/>
              <a:buNone/>
            </a:pPr>
            <a:endParaRPr lang="en-US" sz="2400" b="1" smtClean="0"/>
          </a:p>
          <a:p>
            <a:pPr eaLnBrk="1" hangingPunct="1">
              <a:buFontTx/>
              <a:buNone/>
            </a:pPr>
            <a:endParaRPr lang="en-US" sz="2400" b="1" smtClean="0"/>
          </a:p>
          <a:p>
            <a:pPr eaLnBrk="1" hangingPunct="1">
              <a:buFontTx/>
              <a:buNone/>
            </a:pPr>
            <a:r>
              <a:rPr lang="en-US" sz="2400" b="1" smtClean="0"/>
              <a:t>Secondary</a:t>
            </a:r>
          </a:p>
          <a:p>
            <a:pPr eaLnBrk="1" hangingPunct="1">
              <a:buFontTx/>
              <a:buNone/>
            </a:pPr>
            <a:endParaRPr lang="en-US" sz="2400" b="1" smtClean="0"/>
          </a:p>
          <a:p>
            <a:pPr eaLnBrk="1" hangingPunct="1">
              <a:buFontTx/>
              <a:buNone/>
            </a:pPr>
            <a:endParaRPr lang="en-US" sz="2400" b="1" smtClean="0"/>
          </a:p>
          <a:p>
            <a:pPr eaLnBrk="1" hangingPunct="1">
              <a:buFontTx/>
              <a:buNone/>
            </a:pPr>
            <a:r>
              <a:rPr lang="en-US" sz="2400" b="1" smtClean="0"/>
              <a:t>Tertiary</a:t>
            </a:r>
          </a:p>
          <a:p>
            <a:pPr eaLnBrk="1" hangingPunct="1">
              <a:buFontTx/>
              <a:buNone/>
            </a:pPr>
            <a:endParaRPr lang="en-US" sz="2400" b="1" smtClean="0"/>
          </a:p>
          <a:p>
            <a:pPr eaLnBrk="1" hangingPunct="1">
              <a:buFontTx/>
              <a:buNone/>
            </a:pPr>
            <a:endParaRPr lang="en-US" sz="2400" b="1" smtClean="0"/>
          </a:p>
          <a:p>
            <a:pPr eaLnBrk="1" hangingPunct="1">
              <a:buFontTx/>
              <a:buNone/>
            </a:pPr>
            <a:r>
              <a:rPr lang="en-US" sz="2400" b="1" smtClean="0"/>
              <a:t>Quaternary</a:t>
            </a:r>
          </a:p>
        </p:txBody>
      </p:sp>
      <p:sp>
        <p:nvSpPr>
          <p:cNvPr id="63499" name="AutoShape 11"/>
          <p:cNvSpPr>
            <a:spLocks noChangeArrowheads="1"/>
          </p:cNvSpPr>
          <p:nvPr/>
        </p:nvSpPr>
        <p:spPr bwMode="auto">
          <a:xfrm rot="-5400000">
            <a:off x="2667000" y="1524000"/>
            <a:ext cx="990600" cy="1143000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chemeClr val="tx1"/>
              </a:gs>
              <a:gs pos="100000">
                <a:schemeClr val="tx1">
                  <a:gamma/>
                  <a:tint val="0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63500" name="AutoShape 12"/>
          <p:cNvSpPr>
            <a:spLocks noChangeArrowheads="1"/>
          </p:cNvSpPr>
          <p:nvPr/>
        </p:nvSpPr>
        <p:spPr bwMode="auto">
          <a:xfrm rot="-5400000">
            <a:off x="2667000" y="5410200"/>
            <a:ext cx="990600" cy="1143000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chemeClr val="tx1"/>
              </a:gs>
              <a:gs pos="100000">
                <a:schemeClr val="tx1">
                  <a:gamma/>
                  <a:tint val="0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63501" name="AutoShape 13"/>
          <p:cNvSpPr>
            <a:spLocks noChangeArrowheads="1"/>
          </p:cNvSpPr>
          <p:nvPr/>
        </p:nvSpPr>
        <p:spPr bwMode="auto">
          <a:xfrm rot="-5400000">
            <a:off x="2667000" y="4114800"/>
            <a:ext cx="990600" cy="1143000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chemeClr val="tx1"/>
              </a:gs>
              <a:gs pos="100000">
                <a:schemeClr val="tx1">
                  <a:gamma/>
                  <a:tint val="0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63502" name="AutoShape 14"/>
          <p:cNvSpPr>
            <a:spLocks noChangeArrowheads="1"/>
          </p:cNvSpPr>
          <p:nvPr/>
        </p:nvSpPr>
        <p:spPr bwMode="auto">
          <a:xfrm rot="-5400000">
            <a:off x="2667000" y="2743200"/>
            <a:ext cx="990600" cy="1143000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chemeClr val="tx1"/>
              </a:gs>
              <a:gs pos="100000">
                <a:schemeClr val="tx1">
                  <a:gamma/>
                  <a:tint val="0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63503" name="AutoShape 15"/>
          <p:cNvSpPr>
            <a:spLocks noChangeArrowheads="1"/>
          </p:cNvSpPr>
          <p:nvPr/>
        </p:nvSpPr>
        <p:spPr bwMode="auto">
          <a:xfrm rot="5400000" flipH="1">
            <a:off x="5715000" y="1524000"/>
            <a:ext cx="990600" cy="1143000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chemeClr val="tx1">
                  <a:gamma/>
                  <a:tint val="0"/>
                  <a:invGamma/>
                </a:schemeClr>
              </a:gs>
              <a:gs pos="100000">
                <a:schemeClr val="tx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63504" name="AutoShape 16"/>
          <p:cNvSpPr>
            <a:spLocks noChangeArrowheads="1"/>
          </p:cNvSpPr>
          <p:nvPr/>
        </p:nvSpPr>
        <p:spPr bwMode="auto">
          <a:xfrm rot="5400000" flipH="1">
            <a:off x="5715000" y="5410200"/>
            <a:ext cx="990600" cy="1143000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chemeClr val="tx1">
                  <a:gamma/>
                  <a:tint val="0"/>
                  <a:invGamma/>
                </a:schemeClr>
              </a:gs>
              <a:gs pos="100000">
                <a:schemeClr val="tx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63505" name="AutoShape 17"/>
          <p:cNvSpPr>
            <a:spLocks noChangeArrowheads="1"/>
          </p:cNvSpPr>
          <p:nvPr/>
        </p:nvSpPr>
        <p:spPr bwMode="auto">
          <a:xfrm rot="5400000" flipH="1">
            <a:off x="5715000" y="4114800"/>
            <a:ext cx="990600" cy="1143000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chemeClr val="tx1">
                  <a:gamma/>
                  <a:tint val="0"/>
                  <a:invGamma/>
                </a:schemeClr>
              </a:gs>
              <a:gs pos="100000">
                <a:schemeClr val="tx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63506" name="AutoShape 18"/>
          <p:cNvSpPr>
            <a:spLocks noChangeArrowheads="1"/>
          </p:cNvSpPr>
          <p:nvPr/>
        </p:nvSpPr>
        <p:spPr bwMode="auto">
          <a:xfrm rot="5400000" flipH="1">
            <a:off x="5715000" y="2743200"/>
            <a:ext cx="990600" cy="1143000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chemeClr val="tx1">
                  <a:gamma/>
                  <a:tint val="0"/>
                  <a:invGamma/>
                </a:schemeClr>
              </a:gs>
              <a:gs pos="100000">
                <a:schemeClr val="tx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7180" name="Rectangle 19"/>
          <p:cNvSpPr>
            <a:spLocks noChangeArrowheads="1"/>
          </p:cNvSpPr>
          <p:nvPr/>
        </p:nvSpPr>
        <p:spPr bwMode="auto">
          <a:xfrm>
            <a:off x="6705600" y="1828800"/>
            <a:ext cx="2362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/>
              <a:t>Assembly</a:t>
            </a:r>
          </a:p>
          <a:p>
            <a:pPr marL="342900" indent="-342900">
              <a:spcBef>
                <a:spcPct val="20000"/>
              </a:spcBef>
            </a:pPr>
            <a:endParaRPr lang="en-US" sz="2400" b="1"/>
          </a:p>
          <a:p>
            <a:pPr marL="342900" indent="-342900">
              <a:spcBef>
                <a:spcPct val="20000"/>
              </a:spcBef>
            </a:pPr>
            <a:endParaRPr lang="en-US" sz="2400" b="1"/>
          </a:p>
          <a:p>
            <a:pPr marL="342900" indent="-342900">
              <a:spcBef>
                <a:spcPct val="20000"/>
              </a:spcBef>
            </a:pPr>
            <a:r>
              <a:rPr lang="en-US" sz="2400" b="1"/>
              <a:t>Folding</a:t>
            </a:r>
          </a:p>
          <a:p>
            <a:pPr marL="342900" indent="-342900">
              <a:spcBef>
                <a:spcPct val="20000"/>
              </a:spcBef>
            </a:pPr>
            <a:endParaRPr lang="en-US" sz="2400" b="1"/>
          </a:p>
          <a:p>
            <a:pPr marL="342900" indent="-342900">
              <a:spcBef>
                <a:spcPct val="20000"/>
              </a:spcBef>
            </a:pPr>
            <a:endParaRPr lang="en-US" sz="2400" b="1"/>
          </a:p>
          <a:p>
            <a:pPr marL="342900" indent="-342900">
              <a:spcBef>
                <a:spcPct val="20000"/>
              </a:spcBef>
            </a:pPr>
            <a:r>
              <a:rPr lang="en-US" sz="2400" b="1"/>
              <a:t>Packing</a:t>
            </a:r>
          </a:p>
          <a:p>
            <a:pPr marL="342900" indent="-342900">
              <a:spcBef>
                <a:spcPct val="20000"/>
              </a:spcBef>
            </a:pPr>
            <a:endParaRPr lang="en-US" sz="2400" b="1"/>
          </a:p>
          <a:p>
            <a:pPr marL="342900" indent="-342900">
              <a:spcBef>
                <a:spcPct val="20000"/>
              </a:spcBef>
            </a:pPr>
            <a:endParaRPr lang="en-US" sz="2400" b="1"/>
          </a:p>
          <a:p>
            <a:pPr marL="342900" indent="-342900">
              <a:spcBef>
                <a:spcPct val="20000"/>
              </a:spcBef>
            </a:pPr>
            <a:r>
              <a:rPr lang="en-US" sz="2400" b="1"/>
              <a:t>Interaction</a:t>
            </a:r>
          </a:p>
        </p:txBody>
      </p:sp>
      <p:pic>
        <p:nvPicPr>
          <p:cNvPr id="7181" name="Picture 7" descr="flowch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1524000"/>
            <a:ext cx="207645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82" name="Text Box 20"/>
          <p:cNvSpPr txBox="1">
            <a:spLocks noChangeArrowheads="1"/>
          </p:cNvSpPr>
          <p:nvPr/>
        </p:nvSpPr>
        <p:spPr bwMode="auto">
          <a:xfrm rot="-5400000">
            <a:off x="-1566862" y="3670300"/>
            <a:ext cx="4019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S T R U C T U R E</a:t>
            </a:r>
          </a:p>
        </p:txBody>
      </p:sp>
      <p:sp>
        <p:nvSpPr>
          <p:cNvPr id="7183" name="Text Box 21"/>
          <p:cNvSpPr txBox="1">
            <a:spLocks noChangeArrowheads="1"/>
          </p:cNvSpPr>
          <p:nvPr/>
        </p:nvSpPr>
        <p:spPr bwMode="auto">
          <a:xfrm rot="5400000">
            <a:off x="7080250" y="3727450"/>
            <a:ext cx="3181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P R O C E S 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en-US" sz="3000" b="1" smtClean="0">
                <a:solidFill>
                  <a:srgbClr val="3333CC"/>
                </a:solidFill>
              </a:rPr>
              <a:t>Protein Assembly</a:t>
            </a:r>
          </a:p>
        </p:txBody>
      </p:sp>
      <p:pic>
        <p:nvPicPr>
          <p:cNvPr id="8195" name="Picture 6" descr="Fig_5_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1531938"/>
            <a:ext cx="4953000" cy="456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76200" y="1371600"/>
            <a:ext cx="4191000" cy="4525963"/>
            <a:chOff x="48" y="1056"/>
            <a:chExt cx="2640" cy="2851"/>
          </a:xfrm>
        </p:grpSpPr>
        <p:sp>
          <p:nvSpPr>
            <p:cNvPr id="8197" name="Rectangle 7"/>
            <p:cNvSpPr>
              <a:spLocks noChangeArrowheads="1"/>
            </p:cNvSpPr>
            <p:nvPr/>
          </p:nvSpPr>
          <p:spPr bwMode="auto">
            <a:xfrm>
              <a:off x="48" y="1056"/>
              <a:ext cx="2640" cy="28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FontTx/>
                <a:buChar char="•"/>
              </a:pPr>
              <a:r>
                <a:rPr lang="en-US" sz="2400" b="1"/>
                <a:t>occurs at the ribosome </a:t>
              </a:r>
            </a:p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FontTx/>
                <a:buChar char="•"/>
              </a:pPr>
              <a:r>
                <a:rPr lang="en-US" sz="2400" b="1"/>
                <a:t>involves dehydration synthesis and polymerization of amino acids attached to tRNA:</a:t>
              </a:r>
            </a:p>
            <a:p>
              <a:pPr marL="342900" indent="-342900">
                <a:lnSpc>
                  <a:spcPct val="90000"/>
                </a:lnSpc>
                <a:spcBef>
                  <a:spcPct val="20000"/>
                </a:spcBef>
              </a:pPr>
              <a:endParaRPr lang="en-US" sz="2800" b="1"/>
            </a:p>
            <a:p>
              <a:pPr marL="342900" indent="-342900">
                <a:lnSpc>
                  <a:spcPct val="90000"/>
                </a:lnSpc>
                <a:spcBef>
                  <a:spcPct val="20000"/>
                </a:spcBef>
              </a:pPr>
              <a:r>
                <a:rPr lang="en-US" sz="2000" b="1"/>
                <a:t>NH - {A + B </a:t>
              </a:r>
              <a:r>
                <a:rPr lang="en-US" sz="2000" b="1">
                  <a:sym typeface="Wingdings" pitchFamily="2" charset="2"/>
                </a:rPr>
                <a:t></a:t>
              </a:r>
              <a:r>
                <a:rPr lang="en-US" sz="2000" b="1"/>
                <a:t> A-B + H O} -COO </a:t>
              </a:r>
            </a:p>
            <a:p>
              <a:pPr marL="342900" indent="-342900">
                <a:lnSpc>
                  <a:spcPct val="90000"/>
                </a:lnSpc>
                <a:spcBef>
                  <a:spcPct val="20000"/>
                </a:spcBef>
              </a:pPr>
              <a:endParaRPr lang="en-US" sz="2000" b="1"/>
            </a:p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FontTx/>
                <a:buChar char="•"/>
              </a:pPr>
              <a:r>
                <a:rPr lang="en-US" sz="2400" b="1"/>
                <a:t>thermodynamically unfavorable, with </a:t>
              </a:r>
              <a:r>
                <a:rPr lang="en-US" sz="2400" b="1">
                  <a:sym typeface="Symbol" pitchFamily="18" charset="2"/>
                </a:rPr>
                <a:t>E = +10kJ/mol, thus coupled to reactions that act as sources of free energy</a:t>
              </a:r>
              <a:endParaRPr lang="en-US" sz="2400" b="1"/>
            </a:p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FontTx/>
                <a:buChar char="•"/>
              </a:pPr>
              <a:r>
                <a:rPr lang="en-US" sz="2400" b="1"/>
                <a:t>yields primary structure</a:t>
              </a:r>
            </a:p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FontTx/>
                <a:buChar char="•"/>
              </a:pPr>
              <a:endParaRPr lang="en-US" sz="2400" b="1"/>
            </a:p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FontTx/>
                <a:buChar char="•"/>
              </a:pPr>
              <a:endParaRPr lang="en-US" sz="2800" b="1"/>
            </a:p>
          </p:txBody>
        </p:sp>
        <p:sp>
          <p:nvSpPr>
            <p:cNvPr id="8198" name="Text Box 9"/>
            <p:cNvSpPr txBox="1">
              <a:spLocks noChangeArrowheads="1"/>
            </p:cNvSpPr>
            <p:nvPr/>
          </p:nvSpPr>
          <p:spPr bwMode="auto">
            <a:xfrm>
              <a:off x="1728" y="2592"/>
              <a:ext cx="1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/>
                <a:t>2</a:t>
              </a:r>
            </a:p>
          </p:txBody>
        </p:sp>
        <p:sp>
          <p:nvSpPr>
            <p:cNvPr id="8199" name="Text Box 10"/>
            <p:cNvSpPr txBox="1">
              <a:spLocks noChangeArrowheads="1"/>
            </p:cNvSpPr>
            <p:nvPr/>
          </p:nvSpPr>
          <p:spPr bwMode="auto">
            <a:xfrm>
              <a:off x="1928" y="2592"/>
              <a:ext cx="18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/>
                <a:t>n</a:t>
              </a:r>
            </a:p>
          </p:txBody>
        </p:sp>
        <p:sp>
          <p:nvSpPr>
            <p:cNvPr id="8200" name="Text Box 11"/>
            <p:cNvSpPr txBox="1">
              <a:spLocks noChangeArrowheads="1"/>
            </p:cNvSpPr>
            <p:nvPr/>
          </p:nvSpPr>
          <p:spPr bwMode="auto">
            <a:xfrm>
              <a:off x="276" y="2592"/>
              <a:ext cx="17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/>
                <a:t>3</a:t>
              </a:r>
            </a:p>
          </p:txBody>
        </p:sp>
        <p:sp>
          <p:nvSpPr>
            <p:cNvPr id="8201" name="Text Box 12"/>
            <p:cNvSpPr txBox="1">
              <a:spLocks noChangeArrowheads="1"/>
            </p:cNvSpPr>
            <p:nvPr/>
          </p:nvSpPr>
          <p:spPr bwMode="auto">
            <a:xfrm>
              <a:off x="288" y="2448"/>
              <a:ext cx="18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/>
                <a:t>+</a:t>
              </a:r>
            </a:p>
          </p:txBody>
        </p:sp>
        <p:sp>
          <p:nvSpPr>
            <p:cNvPr id="8202" name="Text Box 13"/>
            <p:cNvSpPr txBox="1">
              <a:spLocks noChangeArrowheads="1"/>
            </p:cNvSpPr>
            <p:nvPr/>
          </p:nvSpPr>
          <p:spPr bwMode="auto">
            <a:xfrm>
              <a:off x="2411" y="2448"/>
              <a:ext cx="15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/>
                <a:t>-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en-US" sz="3000" b="1" smtClean="0">
                <a:solidFill>
                  <a:srgbClr val="3333CC"/>
                </a:solidFill>
              </a:rPr>
              <a:t>Primary Structure</a:t>
            </a:r>
          </a:p>
        </p:txBody>
      </p:sp>
      <p:pic>
        <p:nvPicPr>
          <p:cNvPr id="9219" name="Picture 9" descr="amino_acid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8" y="2058988"/>
            <a:ext cx="4843462" cy="479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Rectangle 10"/>
          <p:cNvSpPr>
            <a:spLocks noChangeArrowheads="1"/>
          </p:cNvSpPr>
          <p:nvPr/>
        </p:nvSpPr>
        <p:spPr bwMode="auto">
          <a:xfrm>
            <a:off x="5181600" y="1265238"/>
            <a:ext cx="38100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b="1"/>
              <a:t>linear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b="1"/>
              <a:t>ordered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b="1"/>
              <a:t>1 dimensional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b="1"/>
              <a:t>sequence of  amino acid polymer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b="1"/>
              <a:t>by convention, written from amino end to carboxyl end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b="1"/>
              <a:t>a perfectly linear amino acid polymer is neither functional nor energetically favorable </a:t>
            </a:r>
            <a:r>
              <a:rPr lang="en-US" sz="2400" b="1">
                <a:sym typeface="Wingdings" pitchFamily="2" charset="2"/>
              </a:rPr>
              <a:t> folding!</a:t>
            </a:r>
            <a:endParaRPr lang="en-US" sz="2400" b="1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400" b="1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400" b="1"/>
          </a:p>
        </p:txBody>
      </p:sp>
      <p:sp>
        <p:nvSpPr>
          <p:cNvPr id="9221" name="Rectangle 11"/>
          <p:cNvSpPr>
            <a:spLocks noChangeArrowheads="1"/>
          </p:cNvSpPr>
          <p:nvPr/>
        </p:nvSpPr>
        <p:spPr bwMode="auto">
          <a:xfrm>
            <a:off x="0" y="1219200"/>
            <a:ext cx="5105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500" b="1" i="1"/>
              <a:t>primary structure of human insulin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500" b="1"/>
              <a:t>CHAIN 1: </a:t>
            </a:r>
            <a:r>
              <a:rPr lang="en-US" sz="1500" b="1">
                <a:latin typeface="Courier New" pitchFamily="49" charset="0"/>
              </a:rPr>
              <a:t>GIVEQ CCTSI CSLYQ LENYC N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1500" b="1"/>
              <a:t>CHAIN 2: </a:t>
            </a:r>
            <a:r>
              <a:rPr lang="en-US" sz="1500" b="1">
                <a:latin typeface="Courier New" pitchFamily="49" charset="0"/>
              </a:rPr>
              <a:t>FVNQH LCGSH LVEAL YLVCG ERGFF YTPKT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en-US" sz="3000" b="1" smtClean="0">
                <a:solidFill>
                  <a:srgbClr val="3333CC"/>
                </a:solidFill>
              </a:rPr>
              <a:t>Protein Folding</a:t>
            </a:r>
          </a:p>
        </p:txBody>
      </p:sp>
      <p:pic>
        <p:nvPicPr>
          <p:cNvPr id="10243" name="Picture 4" descr="Fig_5_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581400"/>
            <a:ext cx="5257800" cy="326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5" descr="biophys"/>
          <p:cNvPicPr>
            <a:picLocks noChangeAspect="1" noChangeArrowheads="1"/>
          </p:cNvPicPr>
          <p:nvPr/>
        </p:nvPicPr>
        <p:blipFill>
          <a:blip r:embed="rId3" cstate="print"/>
          <a:srcRect t="4260"/>
          <a:stretch>
            <a:fillRect/>
          </a:stretch>
        </p:blipFill>
        <p:spPr bwMode="auto">
          <a:xfrm>
            <a:off x="5791200" y="3048000"/>
            <a:ext cx="3116263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Rectangle 6"/>
          <p:cNvSpPr>
            <a:spLocks noChangeArrowheads="1"/>
          </p:cNvSpPr>
          <p:nvPr/>
        </p:nvSpPr>
        <p:spPr bwMode="auto">
          <a:xfrm>
            <a:off x="4648200" y="990600"/>
            <a:ext cx="4800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b="1"/>
              <a:t>tumbles towards conformations that reduce </a:t>
            </a:r>
            <a:r>
              <a:rPr lang="en-US" sz="2400" b="1">
                <a:sym typeface="Symbol" pitchFamily="18" charset="2"/>
              </a:rPr>
              <a:t>E (this process is </a:t>
            </a:r>
            <a:r>
              <a:rPr lang="en-US" sz="2400" b="1"/>
              <a:t>thermo-dynamically favorable)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b="1"/>
              <a:t>yields secondary structure</a:t>
            </a:r>
          </a:p>
          <a:p>
            <a:pPr marL="342900" indent="-342900"/>
            <a:endParaRPr lang="en-US" sz="240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2400" b="1"/>
          </a:p>
        </p:txBody>
      </p:sp>
      <p:sp>
        <p:nvSpPr>
          <p:cNvPr id="10246" name="Rectangle 8"/>
          <p:cNvSpPr>
            <a:spLocks noChangeArrowheads="1"/>
          </p:cNvSpPr>
          <p:nvPr/>
        </p:nvSpPr>
        <p:spPr bwMode="auto">
          <a:xfrm>
            <a:off x="0" y="990600"/>
            <a:ext cx="4800600" cy="262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b="1" dirty="0"/>
              <a:t>occurs in the </a:t>
            </a:r>
            <a:r>
              <a:rPr lang="en-US" sz="2400" b="1" dirty="0" err="1"/>
              <a:t>cytosol</a:t>
            </a:r>
            <a:endParaRPr lang="en-US" sz="2400" b="1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b="1" dirty="0"/>
              <a:t>involves localized spatial interaction among primary structure elements, i.e. the amino acids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b="1" dirty="0"/>
              <a:t>may or may not involve chaperone proteins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2400" b="1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Protein:Information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Heteropolymers</a:t>
            </a:r>
            <a:r>
              <a:rPr lang="en-US" dirty="0" smtClean="0"/>
              <a:t> and made up of 20 different L-</a:t>
            </a:r>
            <a:r>
              <a:rPr lang="el-GR" dirty="0" smtClean="0"/>
              <a:t>α</a:t>
            </a:r>
            <a:r>
              <a:rPr lang="en-US" dirty="0" smtClean="0"/>
              <a:t>-amino acid</a:t>
            </a:r>
          </a:p>
          <a:p>
            <a:r>
              <a:rPr lang="en-US" dirty="0" err="1" smtClean="0"/>
              <a:t>Thershold</a:t>
            </a:r>
            <a:r>
              <a:rPr lang="en-US" dirty="0" smtClean="0"/>
              <a:t> number of peptide bond to perform biochemical function by protein : &gt;40. </a:t>
            </a:r>
          </a:p>
          <a:p>
            <a:r>
              <a:rPr lang="en-US" dirty="0" smtClean="0"/>
              <a:t>Correlation between mRNA and protein: </a:t>
            </a:r>
          </a:p>
          <a:p>
            <a:pPr lvl="1"/>
            <a:r>
              <a:rPr lang="en-US" dirty="0" smtClean="0"/>
              <a:t>Protein synthesis from mRNA </a:t>
            </a:r>
          </a:p>
          <a:p>
            <a:pPr lvl="1"/>
            <a:r>
              <a:rPr lang="en-US" dirty="0" smtClean="0"/>
              <a:t>mRNA degradation can takes place after protein formation and still protein will exist</a:t>
            </a:r>
          </a:p>
          <a:p>
            <a:pPr lvl="1"/>
            <a:r>
              <a:rPr lang="en-US" dirty="0" err="1" smtClean="0"/>
              <a:t>Ribosomes</a:t>
            </a:r>
            <a:r>
              <a:rPr lang="en-US" dirty="0" smtClean="0"/>
              <a:t> are the cell’s protein function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Amino acid</a:t>
            </a:r>
            <a:endParaRPr lang="en-US" dirty="0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 cstate="print"/>
          <a:srcRect l="30088" t="27083" r="29502" b="20833"/>
          <a:stretch>
            <a:fillRect/>
          </a:stretch>
        </p:blipFill>
        <p:spPr bwMode="auto">
          <a:xfrm>
            <a:off x="1143000" y="1143000"/>
            <a:ext cx="6940296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3810000" y="6550223"/>
            <a:ext cx="5257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http://www.jalview.org/help/html/misc/aaproperties.html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 l="25769" t="20833" r="37335" b="9375"/>
          <a:stretch>
            <a:fillRect/>
          </a:stretch>
        </p:blipFill>
        <p:spPr bwMode="auto">
          <a:xfrm>
            <a:off x="2743200" y="0"/>
            <a:ext cx="6400800" cy="680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 rot="16200000">
            <a:off x="-949995" y="2550196"/>
            <a:ext cx="4404411" cy="52322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Amino acid: basic properties 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 t="18750" r="61347" b="14583"/>
          <a:stretch>
            <a:fillRect/>
          </a:stretch>
        </p:blipFill>
        <p:spPr bwMode="auto">
          <a:xfrm>
            <a:off x="2057400" y="-1"/>
            <a:ext cx="7086600" cy="6871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 rot="16200000">
            <a:off x="-428697" y="1571699"/>
            <a:ext cx="3361818" cy="52322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Amino acid: </a:t>
            </a:r>
            <a:r>
              <a:rPr lang="en-US" sz="2800" dirty="0" err="1" smtClean="0">
                <a:solidFill>
                  <a:schemeClr val="bg1"/>
                </a:solidFill>
              </a:rPr>
              <a:t>pK</a:t>
            </a:r>
            <a:r>
              <a:rPr lang="en-US" sz="2800" dirty="0" smtClean="0">
                <a:solidFill>
                  <a:schemeClr val="bg1"/>
                </a:solidFill>
              </a:rPr>
              <a:t> and </a:t>
            </a:r>
            <a:r>
              <a:rPr lang="en-US" sz="2800" dirty="0" err="1" smtClean="0">
                <a:solidFill>
                  <a:schemeClr val="bg1"/>
                </a:solidFill>
              </a:rPr>
              <a:t>pI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8436" name="Picture 4" descr=" pI = {{pK_1 + pK_2} \over 2}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343400"/>
            <a:ext cx="2111292" cy="60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444</Words>
  <Application>Microsoft Office PowerPoint</Application>
  <PresentationFormat>On-screen Show (4:3)</PresentationFormat>
  <Paragraphs>103</Paragraphs>
  <Slides>19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Protein Structure</vt:lpstr>
      <vt:lpstr>Biology/Chemistry of Protein Structure</vt:lpstr>
      <vt:lpstr>Protein Assembly</vt:lpstr>
      <vt:lpstr>Primary Structure</vt:lpstr>
      <vt:lpstr>Protein Folding</vt:lpstr>
      <vt:lpstr>Protein:Information</vt:lpstr>
      <vt:lpstr>Amino acid</vt:lpstr>
      <vt:lpstr>Slide 8</vt:lpstr>
      <vt:lpstr>Slide 9</vt:lpstr>
      <vt:lpstr>Slide 10</vt:lpstr>
      <vt:lpstr>Slide 11</vt:lpstr>
      <vt:lpstr>Secondary structure</vt:lpstr>
      <vt:lpstr>Slide 13</vt:lpstr>
      <vt:lpstr>Slide 14</vt:lpstr>
      <vt:lpstr>Information from PROCHECK</vt:lpstr>
      <vt:lpstr>Ramachandran plot</vt:lpstr>
      <vt:lpstr>Slide 17</vt:lpstr>
      <vt:lpstr>Components of Tertiary Structure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Protein</dc:title>
  <dc:creator>Gaurav</dc:creator>
  <cp:lastModifiedBy>Gaurav</cp:lastModifiedBy>
  <cp:revision>21</cp:revision>
  <dcterms:created xsi:type="dcterms:W3CDTF">2011-01-11T15:41:14Z</dcterms:created>
  <dcterms:modified xsi:type="dcterms:W3CDTF">2011-01-12T05:31:06Z</dcterms:modified>
</cp:coreProperties>
</file>